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1" r:id="rId2"/>
    <p:sldId id="272" r:id="rId3"/>
    <p:sldId id="273" r:id="rId4"/>
    <p:sldId id="274" r:id="rId5"/>
    <p:sldId id="276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75" r:id="rId14"/>
    <p:sldId id="277" r:id="rId15"/>
    <p:sldId id="278" r:id="rId16"/>
    <p:sldId id="279" r:id="rId17"/>
  </p:sldIdLst>
  <p:sldSz cx="12188825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0" autoAdjust="0"/>
    <p:restoredTop sz="95294" autoAdjust="0"/>
  </p:normalViewPr>
  <p:slideViewPr>
    <p:cSldViewPr>
      <p:cViewPr>
        <p:scale>
          <a:sx n="77" d="100"/>
          <a:sy n="77" d="100"/>
        </p:scale>
        <p:origin x="-402" y="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56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10A636-612E-4911-B3BF-F331C5B16F28}" type="datetime1">
              <a:rPr lang="pl-PL" smtClean="0">
                <a:latin typeface="Century Gothic" panose="020B0502020202020204" pitchFamily="34" charset="0"/>
              </a:rPr>
              <a:pPr rtl="0"/>
              <a:t>2020-04-29</a:t>
            </a:fld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 lang="pl-PL" smtClean="0">
                <a:latin typeface="Century Gothic" panose="020B0502020202020204" pitchFamily="34" charset="0"/>
              </a:rPr>
              <a:pPr rtl="0"/>
              <a:t>‹#›</a:t>
            </a:fld>
            <a:endParaRPr lang="pl-PL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9FEC4F22-6CBE-4300-A89A-F37E017E9324}" type="datetime1">
              <a:rPr lang="pl-PL" noProof="0" smtClean="0"/>
              <a:pPr/>
              <a:t>2020-04-29</a:t>
            </a:fld>
            <a:endParaRPr lang="pl-PL" noProof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69C971FF-EF28-4195-A575-329446EFAA5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5583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5583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5583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5583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5583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5583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5583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5583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5583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5583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5583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5583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5583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5583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5583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558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olny kształt 6" descr="Mapa świata"/>
          <p:cNvSpPr>
            <a:spLocks noEditPoints="1"/>
          </p:cNvSpPr>
          <p:nvPr/>
        </p:nvSpPr>
        <p:spPr bwMode="gray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l-PL" noProof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217613" y="1828799"/>
            <a:ext cx="9753600" cy="3048001"/>
          </a:xfrm>
        </p:spPr>
        <p:txBody>
          <a:bodyPr rtlCol="0">
            <a:normAutofit/>
          </a:bodyPr>
          <a:lstStyle>
            <a:lvl1pPr>
              <a:defRPr sz="44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7657FAC7-28AF-4804-8794-43F7457BF85C}" type="datetime1">
              <a:rPr lang="pl-PL" noProof="0" smtClean="0"/>
              <a:pPr/>
              <a:t>2020-04-29</a:t>
            </a:fld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8836898" y="685800"/>
            <a:ext cx="2134315" cy="5486400"/>
          </a:xfrm>
        </p:spPr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7613" y="685800"/>
            <a:ext cx="7416138" cy="5486400"/>
          </a:xfrm>
        </p:spPr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C50B30D1-1433-4651-A4B9-C8F13EA2BBBF}" type="datetime1">
              <a:rPr lang="pl-PL" noProof="0" smtClean="0"/>
              <a:pPr/>
              <a:t>2020-04-29</a:t>
            </a:fld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C74B8B66-AE86-4FBB-A197-0CFB3D83C216}" type="datetime1">
              <a:rPr lang="pl-PL" noProof="0" smtClean="0"/>
              <a:pPr/>
              <a:t>2020-04-29</a:t>
            </a:fld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217614" y="3429000"/>
            <a:ext cx="9753600" cy="2362199"/>
          </a:xfrm>
        </p:spPr>
        <p:txBody>
          <a:bodyPr rtlCol="0" anchor="b">
            <a:normAutofit/>
          </a:bodyPr>
          <a:lstStyle>
            <a:lvl1pPr algn="l">
              <a:defRPr sz="4400" b="0" cap="all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1213150" y="685801"/>
            <a:ext cx="7853063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C5508586-5C5D-4E52-A33D-AC1E7CC6F42A}" type="datetime1">
              <a:rPr lang="pl-PL" noProof="0" smtClean="0"/>
              <a:pPr/>
              <a:t>2020-04-29</a:t>
            </a:fld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 hasCustomPrompt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62624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B8238A6D-2785-4848-B04B-D5447E4C6CA1}" type="datetime1">
              <a:rPr lang="pl-PL" noProof="0" smtClean="0"/>
              <a:pPr/>
              <a:t>2020-04-29</a:t>
            </a:fld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121761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121761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  <a:lvl3pPr>
              <a:defRPr sz="1600"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 hasCustomPrompt="1"/>
          </p:nvPr>
        </p:nvSpPr>
        <p:spPr>
          <a:xfrm>
            <a:off x="626205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 hasCustomPrompt="1"/>
          </p:nvPr>
        </p:nvSpPr>
        <p:spPr>
          <a:xfrm>
            <a:off x="626205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  <a:lvl3pPr>
              <a:defRPr sz="1600"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65319764-5C30-423A-8B40-FB7187FCC2C0}" type="datetime1">
              <a:rPr lang="pl-PL" noProof="0" smtClean="0"/>
              <a:pPr/>
              <a:t>2020-04-29</a:t>
            </a:fld>
            <a:endParaRPr lang="pl-PL" noProof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83BAB48-F72F-4307-8627-4470FBF042DC}" type="datetime1">
              <a:rPr lang="pl-PL" noProof="0" smtClean="0"/>
              <a:pPr/>
              <a:t>2020-04-29</a:t>
            </a:fld>
            <a:endParaRPr lang="pl-PL" noProof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795D9F90-A449-4B57-9672-7FFAC9D6A498}" type="datetime1">
              <a:rPr lang="pl-PL" noProof="0" smtClean="0"/>
              <a:pPr/>
              <a:t>2020-04-29</a:t>
            </a:fld>
            <a:endParaRPr lang="pl-PL" noProof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l-PL" noProof="0">
              <a:latin typeface="Century Gothic" panose="020B0502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>
          <a:xfrm>
            <a:off x="5865814" y="685800"/>
            <a:ext cx="5638800" cy="5486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AB6AE94-42F3-4D10-96DC-7532AFC467E9}" type="datetime1">
              <a:rPr lang="pl-PL" noProof="0" smtClean="0"/>
              <a:pPr/>
              <a:t>2020-04-29</a:t>
            </a:fld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l-PL" noProof="0">
              <a:latin typeface="Century Gothic" panose="020B0502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BB2DD22E-166D-416A-8041-8B2F9BFDCEA8}" type="datetime1">
              <a:rPr lang="pl-PL" noProof="0" smtClean="0"/>
              <a:pPr/>
              <a:t>2020-04-29</a:t>
            </a:fld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7C164984-7386-4966-9C78-8BC2C9097DE7}" type="datetime1">
              <a:rPr lang="pl-PL" noProof="0" smtClean="0"/>
              <a:pPr/>
              <a:t>2020-04-29</a:t>
            </a:fld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imie.nazwisko@wum.onmicrosoft.com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s0xxxxx@student.wum.edu.p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ffice.com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hyperlink" Target="https://www.youtube.com/watch?v=MZLBhXHkSeY" TargetMode="Externa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rysunek&#10;&#10;Opis wygenerowany automatycznie">
            <a:extLst>
              <a:ext uri="{FF2B5EF4-FFF2-40B4-BE49-F238E27FC236}">
                <a16:creationId xmlns:a16="http://schemas.microsoft.com/office/drawing/2014/main" xmlns="" id="{38CC58E8-2259-4C4C-A9AE-6633408BE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16632"/>
            <a:ext cx="1828800" cy="9144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2FBA142D-D266-4F91-AA0E-E78015E8D6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948" y="116632"/>
            <a:ext cx="1310547" cy="936104"/>
          </a:xfrm>
          <a:prstGeom prst="rect">
            <a:avLst/>
          </a:prstGeom>
        </p:spPr>
      </p:pic>
      <p:pic>
        <p:nvPicPr>
          <p:cNvPr id="7170" name="Picture 2" descr="Znalezione obrazy dla zapytania: microsoft teams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3690" y="1378175"/>
            <a:ext cx="1006563" cy="936104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061964" y="1130261"/>
            <a:ext cx="933477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Microsoft </a:t>
            </a:r>
            <a:r>
              <a:rPr kumimoji="0" lang="pl-PL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Teams</a:t>
            </a: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 to aplikacja</a:t>
            </a: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wchodząca w skład pakietu Office 365, dostępnego dla studentów i pracowników naszej Uczelni, za</a:t>
            </a: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wierająca zestaw narzędzi i usług służących współpracy zespołowej.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dirty="0">
              <a:cs typeface="Arial" pitchFamily="34" charset="0"/>
            </a:endParaRPr>
          </a:p>
          <a:p>
            <a:r>
              <a:rPr lang="pl-PL" dirty="0"/>
              <a:t>W celu korzystania z aplikacji należy zalogować się do Portalu Office 365 (</a:t>
            </a:r>
            <a:r>
              <a:rPr lang="pl-PL" u="sng" dirty="0">
                <a:hlinkClick r:id="rId6"/>
              </a:rPr>
              <a:t>https://teams.microsoft.com</a:t>
            </a:r>
            <a:r>
              <a:rPr lang="pl-PL" dirty="0"/>
              <a:t>) </a:t>
            </a:r>
          </a:p>
          <a:p>
            <a:endParaRPr lang="pl-PL" dirty="0"/>
          </a:p>
          <a:p>
            <a:r>
              <a:rPr lang="pl-PL" dirty="0"/>
              <a:t>Aplikacja działa zarówno w wersji </a:t>
            </a:r>
            <a:r>
              <a:rPr lang="pl-PL" dirty="0" err="1"/>
              <a:t>online</a:t>
            </a:r>
            <a:r>
              <a:rPr lang="pl-PL" dirty="0"/>
              <a:t>, jak również stacjonarnie po pobraniu z Portalu. Dostępna jest także wersja przeznaczona na </a:t>
            </a:r>
            <a:r>
              <a:rPr lang="pl-PL" dirty="0" err="1"/>
              <a:t>smartfony</a:t>
            </a:r>
            <a:r>
              <a:rPr lang="pl-PL" dirty="0"/>
              <a:t> lub tablety </a:t>
            </a:r>
          </a:p>
          <a:p>
            <a:r>
              <a:rPr lang="pl-PL" dirty="0"/>
              <a:t>(do pobrania w sklepie Google/Apple: nazwa „Microsoft </a:t>
            </a:r>
            <a:r>
              <a:rPr lang="pl-PL" dirty="0" err="1"/>
              <a:t>Teams</a:t>
            </a:r>
            <a:r>
              <a:rPr lang="pl-PL" dirty="0"/>
              <a:t>”).</a:t>
            </a:r>
          </a:p>
          <a:p>
            <a:r>
              <a:rPr lang="pl-PL" dirty="0"/>
              <a:t> </a:t>
            </a:r>
          </a:p>
          <a:p>
            <a:r>
              <a:rPr lang="pl-PL" dirty="0"/>
              <a:t>Logowanie do Portalu Office 365, odbywa się w zależności od statusu użytkownika:</a:t>
            </a:r>
          </a:p>
          <a:p>
            <a:r>
              <a:rPr lang="pl-PL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pl-PL" b="1" dirty="0"/>
              <a:t>studenci</a:t>
            </a:r>
            <a:r>
              <a:rPr lang="pl-PL" dirty="0"/>
              <a:t> logują się za pomocą danych z Centralnego Systemu Autoryzacji</a:t>
            </a:r>
          </a:p>
          <a:p>
            <a:pPr lvl="0"/>
            <a:r>
              <a:rPr lang="pl-PL" dirty="0"/>
              <a:t>login w formacie: </a:t>
            </a:r>
            <a:r>
              <a:rPr lang="pl-PL" b="1" u="sng" dirty="0">
                <a:hlinkClick r:id="rId7"/>
              </a:rPr>
              <a:t>s0xxxxx@student.wum.edu.pl</a:t>
            </a:r>
            <a:endParaRPr lang="pl-PL" dirty="0"/>
          </a:p>
          <a:p>
            <a:endParaRPr lang="pl-PL" dirty="0"/>
          </a:p>
          <a:p>
            <a:pPr lvl="0">
              <a:buFont typeface="Arial" pitchFamily="34" charset="0"/>
              <a:buChar char="•"/>
            </a:pPr>
            <a:r>
              <a:rPr lang="pl-PL" b="1" dirty="0"/>
              <a:t>pracownicy</a:t>
            </a:r>
            <a:r>
              <a:rPr lang="pl-PL" dirty="0"/>
              <a:t> i </a:t>
            </a:r>
            <a:r>
              <a:rPr lang="pl-PL" b="1" dirty="0"/>
              <a:t>doktoranci </a:t>
            </a:r>
            <a:r>
              <a:rPr lang="pl-PL" dirty="0"/>
              <a:t>wykorzystują dane z Centralnego Systemu Autoryzacji, przy czym zmianie ulega format </a:t>
            </a:r>
            <a:r>
              <a:rPr lang="pl-PL" dirty="0" err="1"/>
              <a:t>loginu</a:t>
            </a:r>
            <a:r>
              <a:rPr lang="pl-PL" dirty="0"/>
              <a:t>: </a:t>
            </a:r>
            <a:r>
              <a:rPr lang="pl-PL" b="1" u="sng" dirty="0" err="1">
                <a:hlinkClick r:id="rId8"/>
              </a:rPr>
              <a:t>imie.nazwisko@wum.onmicrosoft.com</a:t>
            </a:r>
            <a:r>
              <a:rPr lang="pl-PL" b="1" dirty="0"/>
              <a:t>  </a:t>
            </a:r>
            <a:endParaRPr lang="pl-PL" dirty="0"/>
          </a:p>
          <a:p>
            <a:r>
              <a:rPr lang="pl-PL" dirty="0"/>
              <a:t>(podczas logowania nie należy używać polskich znaków diakrytycznych)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rysunek&#10;&#10;Opis wygenerowany automatycznie">
            <a:extLst>
              <a:ext uri="{FF2B5EF4-FFF2-40B4-BE49-F238E27FC236}">
                <a16:creationId xmlns:a16="http://schemas.microsoft.com/office/drawing/2014/main" xmlns="" id="{38CC58E8-2259-4C4C-A9AE-6633408BE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16632"/>
            <a:ext cx="1828800" cy="9144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2FBA142D-D266-4F91-AA0E-E78015E8D6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948" y="116632"/>
            <a:ext cx="1310547" cy="936104"/>
          </a:xfrm>
          <a:prstGeom prst="rect">
            <a:avLst/>
          </a:prstGeom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1052736"/>
            <a:ext cx="121888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400" b="1" dirty="0"/>
              <a:t>Tworzenie zespołu zajęć w usłudze Microsoft </a:t>
            </a:r>
            <a:r>
              <a:rPr lang="pl-PL" sz="2400" b="1" dirty="0" err="1"/>
              <a:t>Teams</a:t>
            </a:r>
            <a:endParaRPr lang="pl-PL" sz="2400" b="1" dirty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49796" y="1652607"/>
            <a:ext cx="111612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Dodawanie członów zespołu można również realizować za pomocą zakładki </a:t>
            </a:r>
            <a:r>
              <a:rPr lang="pl-PL" b="1" dirty="0"/>
              <a:t>Zarządzanie zespołem</a:t>
            </a:r>
            <a:r>
              <a:rPr lang="pl-PL" dirty="0"/>
              <a:t>, dostępnej z poziomu menu </a:t>
            </a:r>
            <a:r>
              <a:rPr lang="pl-PL" b="1" dirty="0"/>
              <a:t>… </a:t>
            </a:r>
            <a:r>
              <a:rPr lang="pl-PL" dirty="0"/>
              <a:t>widocznego obok nazwy utworzonego zespołu.</a:t>
            </a:r>
          </a:p>
          <a:p>
            <a:endParaRPr lang="pl-PL" dirty="0"/>
          </a:p>
          <a:p>
            <a:r>
              <a:rPr lang="pl-PL" dirty="0"/>
              <a:t>Po wejściu w zakładkę należy skorzystać z przycisku </a:t>
            </a:r>
            <a:r>
              <a:rPr lang="pl-PL" b="1" dirty="0"/>
              <a:t>Dodaj członka</a:t>
            </a:r>
            <a:r>
              <a:rPr lang="pl-PL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764" y="3140968"/>
            <a:ext cx="11565217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Prostokąt 10"/>
          <p:cNvSpPr/>
          <p:nvPr/>
        </p:nvSpPr>
        <p:spPr>
          <a:xfrm>
            <a:off x="2205980" y="4365104"/>
            <a:ext cx="288032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0" name="Prostokąt 9"/>
          <p:cNvSpPr/>
          <p:nvPr/>
        </p:nvSpPr>
        <p:spPr>
          <a:xfrm>
            <a:off x="2277988" y="4581128"/>
            <a:ext cx="136815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2" name="Prostokąt 11"/>
          <p:cNvSpPr/>
          <p:nvPr/>
        </p:nvSpPr>
        <p:spPr>
          <a:xfrm>
            <a:off x="10702924" y="4365104"/>
            <a:ext cx="936104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</p:spTree>
    <p:extLst>
      <p:ext uri="{BB962C8B-B14F-4D97-AF65-F5344CB8AC3E}">
        <p14:creationId xmlns:p14="http://schemas.microsoft.com/office/powerpoint/2010/main" val="29369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rysunek&#10;&#10;Opis wygenerowany automatycznie">
            <a:extLst>
              <a:ext uri="{FF2B5EF4-FFF2-40B4-BE49-F238E27FC236}">
                <a16:creationId xmlns:a16="http://schemas.microsoft.com/office/drawing/2014/main" xmlns="" id="{38CC58E8-2259-4C4C-A9AE-6633408BE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16632"/>
            <a:ext cx="1828800" cy="9144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2FBA142D-D266-4F91-AA0E-E78015E8D6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948" y="116632"/>
            <a:ext cx="1310547" cy="936104"/>
          </a:xfrm>
          <a:prstGeom prst="rect">
            <a:avLst/>
          </a:prstGeom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1052736"/>
            <a:ext cx="121888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400" b="1" dirty="0"/>
              <a:t>Tworzenie zespołu zajęć w usłudze Microsoft </a:t>
            </a:r>
            <a:r>
              <a:rPr lang="pl-PL" sz="2400" b="1" dirty="0" err="1"/>
              <a:t>Teams</a:t>
            </a:r>
            <a:endParaRPr lang="pl-PL" sz="2400" b="1" dirty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49796" y="1652607"/>
            <a:ext cx="36004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pl-PL" sz="1600" dirty="0"/>
              <a:t>Alternatywnym sposobem budowania zespołu jest wygenerowanie </a:t>
            </a:r>
            <a:r>
              <a:rPr lang="pl-PL" sz="1600" b="1" dirty="0"/>
              <a:t>Kodu zespołu</a:t>
            </a:r>
            <a:r>
              <a:rPr lang="pl-PL" sz="1600" dirty="0"/>
              <a:t>, umożliwiającego dołączanie do zespołu osobom, którym zostanie on udostępniony.</a:t>
            </a:r>
          </a:p>
          <a:p>
            <a:endParaRPr lang="pl-PL" sz="1600" dirty="0"/>
          </a:p>
          <a:p>
            <a:r>
              <a:rPr lang="pl-PL" sz="1600" dirty="0"/>
              <a:t>W zakładce</a:t>
            </a:r>
            <a:r>
              <a:rPr lang="pl-PL" sz="1600" b="1" dirty="0"/>
              <a:t> Zarządzanie zespołem</a:t>
            </a:r>
            <a:r>
              <a:rPr lang="pl-PL" sz="1600" dirty="0"/>
              <a:t>, należy wybrać  </a:t>
            </a:r>
            <a:r>
              <a:rPr lang="pl-PL" sz="1600" b="1" dirty="0"/>
              <a:t>Ustawienia</a:t>
            </a:r>
            <a:r>
              <a:rPr lang="pl-PL" sz="1600" dirty="0"/>
              <a:t>, a następnie rozwinąć menu </a:t>
            </a:r>
            <a:r>
              <a:rPr lang="pl-PL" sz="1600" b="1" dirty="0"/>
              <a:t>Kod zespołu</a:t>
            </a:r>
            <a:r>
              <a:rPr lang="pl-PL" sz="1600" dirty="0"/>
              <a:t> i użyć przycisku </a:t>
            </a:r>
            <a:r>
              <a:rPr lang="pl-PL" sz="1600" b="1" dirty="0"/>
              <a:t>Wygeneruj</a:t>
            </a:r>
            <a:r>
              <a:rPr lang="pl-PL" sz="1600" dirty="0"/>
              <a:t>.</a:t>
            </a:r>
          </a:p>
          <a:p>
            <a:endParaRPr lang="pl-PL" sz="1600" b="1" dirty="0"/>
          </a:p>
          <a:p>
            <a:r>
              <a:rPr lang="pl-PL" sz="1600" dirty="0"/>
              <a:t>Wygenerowany kod można mailowo udostępnić grupie studentów, którzy dzięki niemu dołączą do zespołu bez konieczności dodawania ich przez prowadzącego zajęcia.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2204" y="1700808"/>
            <a:ext cx="7776864" cy="4935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rostokąt 9"/>
          <p:cNvSpPr/>
          <p:nvPr/>
        </p:nvSpPr>
        <p:spPr>
          <a:xfrm>
            <a:off x="5446340" y="2420888"/>
            <a:ext cx="64807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3" name="Prostokąt 12"/>
          <p:cNvSpPr/>
          <p:nvPr/>
        </p:nvSpPr>
        <p:spPr>
          <a:xfrm>
            <a:off x="6238428" y="4797152"/>
            <a:ext cx="936104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</p:spTree>
    <p:extLst>
      <p:ext uri="{BB962C8B-B14F-4D97-AF65-F5344CB8AC3E}">
        <p14:creationId xmlns:p14="http://schemas.microsoft.com/office/powerpoint/2010/main" val="29369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rysunek&#10;&#10;Opis wygenerowany automatycznie">
            <a:extLst>
              <a:ext uri="{FF2B5EF4-FFF2-40B4-BE49-F238E27FC236}">
                <a16:creationId xmlns:a16="http://schemas.microsoft.com/office/drawing/2014/main" xmlns="" id="{38CC58E8-2259-4C4C-A9AE-6633408BE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16632"/>
            <a:ext cx="1828800" cy="9144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2FBA142D-D266-4F91-AA0E-E78015E8D6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948" y="116632"/>
            <a:ext cx="1310547" cy="936104"/>
          </a:xfrm>
          <a:prstGeom prst="rect">
            <a:avLst/>
          </a:prstGeom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1052736"/>
            <a:ext cx="121888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400" b="1" dirty="0"/>
              <a:t>Dołączanie do zespołu zajęć w usłudze Microsoft </a:t>
            </a:r>
            <a:r>
              <a:rPr lang="pl-PL" sz="2400" b="1" dirty="0" err="1"/>
              <a:t>Teams</a:t>
            </a:r>
            <a:endParaRPr lang="pl-PL" sz="2400" b="1" dirty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" name="Obraz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8228" y="4330690"/>
            <a:ext cx="3240360" cy="2122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7828" y="3016548"/>
            <a:ext cx="10357595" cy="917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37828" y="1738402"/>
            <a:ext cx="103691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Użytkownicy dysponujący </a:t>
            </a:r>
            <a:r>
              <a:rPr lang="pl-PL" b="1" dirty="0"/>
              <a:t>Kodem zespołu</a:t>
            </a:r>
            <a:r>
              <a:rPr lang="pl-PL" dirty="0"/>
              <a:t> mogą do niego dołączyć wybierając zakładkę </a:t>
            </a:r>
            <a:r>
              <a:rPr lang="pl-PL" b="1" dirty="0"/>
              <a:t>Zespoły</a:t>
            </a:r>
            <a:r>
              <a:rPr lang="pl-PL" dirty="0"/>
              <a:t> w lewym obszarze nawigacji. Następnie korzystając z przycisku </a:t>
            </a:r>
            <a:r>
              <a:rPr lang="pl-PL" b="1" dirty="0"/>
              <a:t>Dołącz do zespołu lub utwórz nowy</a:t>
            </a:r>
            <a:r>
              <a:rPr lang="pl-PL" dirty="0"/>
              <a:t>, wpisać posiadany kod w zakładce </a:t>
            </a:r>
            <a:r>
              <a:rPr lang="pl-PL" b="1" dirty="0"/>
              <a:t>Dołącz do zespołu wpisując kod</a:t>
            </a:r>
            <a:r>
              <a:rPr lang="pl-PL" dirty="0"/>
              <a:t>.</a:t>
            </a:r>
          </a:p>
        </p:txBody>
      </p:sp>
      <p:sp>
        <p:nvSpPr>
          <p:cNvPr id="10" name="Prostokąt 9"/>
          <p:cNvSpPr/>
          <p:nvPr/>
        </p:nvSpPr>
        <p:spPr>
          <a:xfrm>
            <a:off x="9406780" y="3034546"/>
            <a:ext cx="165618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1" name="Prostokąt 10"/>
          <p:cNvSpPr/>
          <p:nvPr/>
        </p:nvSpPr>
        <p:spPr>
          <a:xfrm>
            <a:off x="6310436" y="4834746"/>
            <a:ext cx="1296144" cy="1368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</p:spTree>
    <p:extLst>
      <p:ext uri="{BB962C8B-B14F-4D97-AF65-F5344CB8AC3E}">
        <p14:creationId xmlns:p14="http://schemas.microsoft.com/office/powerpoint/2010/main" val="29369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rysunek&#10;&#10;Opis wygenerowany automatycznie">
            <a:extLst>
              <a:ext uri="{FF2B5EF4-FFF2-40B4-BE49-F238E27FC236}">
                <a16:creationId xmlns:a16="http://schemas.microsoft.com/office/drawing/2014/main" xmlns="" id="{38CC58E8-2259-4C4C-A9AE-6633408BE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16632"/>
            <a:ext cx="1828800" cy="9144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2FBA142D-D266-4F91-AA0E-E78015E8D6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948" y="116632"/>
            <a:ext cx="1310547" cy="936104"/>
          </a:xfrm>
          <a:prstGeom prst="rect">
            <a:avLst/>
          </a:prstGeom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33772" y="1340768"/>
            <a:ext cx="828092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pl-PL" sz="1400" dirty="0"/>
              <a:t>W ramach utworzonego zespołu istnieje możliwość prowadzenia wideokonferencji, wykorzystując widoczny w dolnej części ekranu przycisk </a:t>
            </a:r>
            <a:r>
              <a:rPr lang="pl-PL" sz="1400" b="1" dirty="0"/>
              <a:t>Rozpocznij spotkanie teraz</a:t>
            </a:r>
            <a:r>
              <a:rPr lang="pl-PL" sz="1400" dirty="0"/>
              <a:t>. Po naciśnięciu przycisku należy wprowadzić nazwę spotkania oraz zaprosić osoby. </a:t>
            </a:r>
          </a:p>
          <a:p>
            <a:endParaRPr lang="pl-PL" sz="1400" dirty="0"/>
          </a:p>
          <a:p>
            <a:r>
              <a:rPr lang="pl-PL" sz="1400" dirty="0"/>
              <a:t>W celu zapoznania się z zarządzaniem </a:t>
            </a:r>
            <a:r>
              <a:rPr lang="pl-PL" sz="1400" dirty="0" err="1"/>
              <a:t>videokonferencją</a:t>
            </a:r>
            <a:r>
              <a:rPr lang="pl-PL" sz="1400" dirty="0"/>
              <a:t> polecamy poniższy link:</a:t>
            </a:r>
          </a:p>
          <a:p>
            <a:endParaRPr lang="pl-PL" sz="1400" dirty="0">
              <a:hlinkClick r:id="rId5"/>
            </a:endParaRPr>
          </a:p>
          <a:p>
            <a:pPr algn="ctr"/>
            <a:r>
              <a:rPr lang="pl-PL" sz="1400" dirty="0">
                <a:hlinkClick r:id="rId5"/>
              </a:rPr>
              <a:t>https://www.youtube.com/watch?v=MZLBhXHkSeY</a:t>
            </a:r>
            <a:endParaRPr lang="pl-PL" sz="1400" dirty="0"/>
          </a:p>
          <a:p>
            <a:endParaRPr lang="pl-PL" sz="1400" dirty="0"/>
          </a:p>
          <a:p>
            <a:endParaRPr lang="pl-PL" sz="1400" dirty="0"/>
          </a:p>
          <a:p>
            <a:r>
              <a:rPr lang="pl-PL" sz="1400" dirty="0"/>
              <a:t>W przypadku konieczności udostępnienia pliku należy skorzystać z widocznego w dolnej części ekranu przycisku </a:t>
            </a:r>
            <a:r>
              <a:rPr lang="pl-PL" sz="1400" b="1" dirty="0"/>
              <a:t>Dodaj załącznik</a:t>
            </a:r>
            <a:r>
              <a:rPr lang="pl-PL" sz="1400" dirty="0"/>
              <a:t>. W zależności od lokalizacji pliku można skorzystać z opcji przesyłania kopii, udostępnienia linku lub innych sposobów udostępniania.</a:t>
            </a:r>
          </a:p>
          <a:p>
            <a:endParaRPr lang="pl-PL" sz="1400" dirty="0"/>
          </a:p>
          <a:p>
            <a:endParaRPr lang="pl-PL" sz="1400" dirty="0"/>
          </a:p>
          <a:p>
            <a:endParaRPr lang="pl-PL" sz="1400" dirty="0"/>
          </a:p>
          <a:p>
            <a:endParaRPr lang="pl-PL" sz="1400" dirty="0"/>
          </a:p>
          <a:p>
            <a:r>
              <a:rPr lang="pl-PL" sz="1400" dirty="0"/>
              <a:t>Członkowie zespołu mają możliwość modyfikacji udostępnionych plików za pomocą zakładki </a:t>
            </a:r>
            <a:r>
              <a:rPr lang="pl-PL" sz="1400" b="1" dirty="0"/>
              <a:t>Pliki</a:t>
            </a:r>
            <a:r>
              <a:rPr lang="pl-PL" sz="1400" dirty="0"/>
              <a:t> widocznej w górnej części każdego kanału.</a:t>
            </a:r>
          </a:p>
          <a:p>
            <a:endParaRPr lang="pl-PL" sz="1400" dirty="0"/>
          </a:p>
          <a:p>
            <a:endParaRPr lang="pl-PL" sz="1400" dirty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4" name="Obraz 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69174" y="1340768"/>
            <a:ext cx="2932331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Obraz 1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6700" y="2924944"/>
            <a:ext cx="2933995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Obraz 15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86700" y="4653136"/>
            <a:ext cx="2921522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rostokąt 7"/>
          <p:cNvSpPr/>
          <p:nvPr/>
        </p:nvSpPr>
        <p:spPr>
          <a:xfrm>
            <a:off x="10270876" y="2564904"/>
            <a:ext cx="288032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9" name="Prostokąt 8"/>
          <p:cNvSpPr/>
          <p:nvPr/>
        </p:nvSpPr>
        <p:spPr>
          <a:xfrm>
            <a:off x="9406780" y="4221088"/>
            <a:ext cx="288032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0" name="Prostokąt 9"/>
          <p:cNvSpPr/>
          <p:nvPr/>
        </p:nvSpPr>
        <p:spPr>
          <a:xfrm>
            <a:off x="9334772" y="5661248"/>
            <a:ext cx="1368152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</p:spTree>
    <p:extLst>
      <p:ext uri="{BB962C8B-B14F-4D97-AF65-F5344CB8AC3E}">
        <p14:creationId xmlns:p14="http://schemas.microsoft.com/office/powerpoint/2010/main" val="29369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rysunek&#10;&#10;Opis wygenerowany automatycznie">
            <a:extLst>
              <a:ext uri="{FF2B5EF4-FFF2-40B4-BE49-F238E27FC236}">
                <a16:creationId xmlns:a16="http://schemas.microsoft.com/office/drawing/2014/main" xmlns="" id="{38CC58E8-2259-4C4C-A9AE-6633408BE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16632"/>
            <a:ext cx="1828800" cy="9144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2FBA142D-D266-4F91-AA0E-E78015E8D6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948" y="116632"/>
            <a:ext cx="1310547" cy="936104"/>
          </a:xfrm>
          <a:prstGeom prst="rect">
            <a:avLst/>
          </a:prstGeom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33772" y="1124744"/>
            <a:ext cx="662473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1400" dirty="0"/>
              <a:t>Zakłada </a:t>
            </a:r>
            <a:r>
              <a:rPr lang="pl-PL" sz="1400" b="1" dirty="0"/>
              <a:t>Zadania</a:t>
            </a:r>
            <a:r>
              <a:rPr lang="pl-PL" sz="1400" dirty="0"/>
              <a:t> służy umożliwia osobie będącej założycielem grupy lub posiadającej uprawnienie do zarządzania nią, tworzenie zadań oraz testów dla pozostałych użytkowników.</a:t>
            </a:r>
          </a:p>
          <a:p>
            <a:endParaRPr lang="pl-PL" sz="1400" dirty="0"/>
          </a:p>
          <a:p>
            <a:endParaRPr lang="pl-PL" sz="1400" dirty="0"/>
          </a:p>
          <a:p>
            <a:endParaRPr lang="pl-PL" sz="1400" dirty="0"/>
          </a:p>
          <a:p>
            <a:endParaRPr lang="pl-PL" sz="1400" dirty="0"/>
          </a:p>
          <a:p>
            <a:r>
              <a:rPr lang="pl-PL" sz="1400" dirty="0"/>
              <a:t>Po wybraniu grupy, osoba nią zarządzająca, może za pomocą </a:t>
            </a:r>
            <a:r>
              <a:rPr lang="pl-PL" sz="1400" b="1" dirty="0"/>
              <a:t>Utwórz </a:t>
            </a:r>
            <a:r>
              <a:rPr lang="pl-PL" sz="1400" dirty="0"/>
              <a:t>wybrać format zadania.</a:t>
            </a:r>
          </a:p>
          <a:p>
            <a:endParaRPr lang="pl-PL" sz="1400" dirty="0"/>
          </a:p>
          <a:p>
            <a:endParaRPr lang="pl-PL" sz="1400" dirty="0"/>
          </a:p>
          <a:p>
            <a:endParaRPr lang="pl-PL" sz="1400" dirty="0"/>
          </a:p>
          <a:p>
            <a:endParaRPr lang="pl-PL" sz="1400" dirty="0"/>
          </a:p>
          <a:p>
            <a:endParaRPr lang="pl-PL" sz="1400" dirty="0"/>
          </a:p>
          <a:p>
            <a:endParaRPr lang="pl-PL" sz="1400" dirty="0"/>
          </a:p>
          <a:p>
            <a:endParaRPr lang="pl-PL" sz="1400" dirty="0"/>
          </a:p>
          <a:p>
            <a:endParaRPr lang="pl-PL" sz="1400" dirty="0"/>
          </a:p>
          <a:p>
            <a:endParaRPr lang="pl-PL" sz="1400" dirty="0"/>
          </a:p>
          <a:p>
            <a:endParaRPr lang="pl-PL" sz="1400" dirty="0"/>
          </a:p>
          <a:p>
            <a:r>
              <a:rPr lang="pl-PL" sz="1400" dirty="0"/>
              <a:t>A następnie określić jego szczegóły wypełniając pola formularza.</a:t>
            </a:r>
          </a:p>
        </p:txBody>
      </p:sp>
      <p:pic>
        <p:nvPicPr>
          <p:cNvPr id="8" name="Obraz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0516" y="1124744"/>
            <a:ext cx="4824536" cy="1319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0516" y="2564904"/>
            <a:ext cx="4824536" cy="2496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az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30516" y="5157192"/>
            <a:ext cx="4824536" cy="1635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Prostokąt zaokrąglony 10"/>
          <p:cNvSpPr/>
          <p:nvPr/>
        </p:nvSpPr>
        <p:spPr>
          <a:xfrm>
            <a:off x="7606580" y="4797152"/>
            <a:ext cx="576064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</p:spTree>
    <p:extLst>
      <p:ext uri="{BB962C8B-B14F-4D97-AF65-F5344CB8AC3E}">
        <p14:creationId xmlns:p14="http://schemas.microsoft.com/office/powerpoint/2010/main" val="29369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rysunek&#10;&#10;Opis wygenerowany automatycznie">
            <a:extLst>
              <a:ext uri="{FF2B5EF4-FFF2-40B4-BE49-F238E27FC236}">
                <a16:creationId xmlns:a16="http://schemas.microsoft.com/office/drawing/2014/main" xmlns="" id="{38CC58E8-2259-4C4C-A9AE-6633408BE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16632"/>
            <a:ext cx="1828800" cy="9144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2FBA142D-D266-4F91-AA0E-E78015E8D6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948" y="116632"/>
            <a:ext cx="1310547" cy="936104"/>
          </a:xfrm>
          <a:prstGeom prst="rect">
            <a:avLst/>
          </a:prstGeom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33772" y="1412776"/>
            <a:ext cx="496855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1400" dirty="0"/>
              <a:t>Zakładka </a:t>
            </a:r>
            <a:r>
              <a:rPr lang="pl-PL" sz="1400" b="1" dirty="0"/>
              <a:t>Rozmowy </a:t>
            </a:r>
            <a:r>
              <a:rPr lang="pl-PL" sz="1400" dirty="0"/>
              <a:t>służy do prowadzenia rozmów głosowych oraz video z innymi  użytkownikami aplikacji, którzy nie muszą być członkami utworzonych wcześniej Zespołów.</a:t>
            </a:r>
          </a:p>
          <a:p>
            <a:endParaRPr lang="pl-PL" sz="1400" dirty="0"/>
          </a:p>
          <a:p>
            <a:r>
              <a:rPr lang="pl-PL" sz="1400" dirty="0"/>
              <a:t>W celu nawiązania połączenia należy użyć przycisków </a:t>
            </a:r>
            <a:r>
              <a:rPr lang="pl-PL" sz="1400" b="1" dirty="0"/>
              <a:t>Rozmowa audio </a:t>
            </a:r>
            <a:r>
              <a:rPr lang="pl-PL" sz="1400" dirty="0"/>
              <a:t>lub </a:t>
            </a:r>
            <a:r>
              <a:rPr lang="pl-PL" sz="1400" b="1" dirty="0"/>
              <a:t>Rozmowa wideo</a:t>
            </a:r>
            <a:r>
              <a:rPr lang="pl-PL" sz="1400" dirty="0"/>
              <a:t>,</a:t>
            </a:r>
            <a:r>
              <a:rPr lang="pl-PL" sz="1400" b="1" dirty="0"/>
              <a:t> </a:t>
            </a:r>
            <a:r>
              <a:rPr lang="pl-PL" sz="1400" dirty="0"/>
              <a:t>zaznaczonych na grafice obok kolorem czerwonym.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" name="Obraz 7" descr="C:\Users\marcin.malczyk\Documents\Bez nazwy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7804" y="1412776"/>
            <a:ext cx="6510240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rostokąt zaokrąglony 9"/>
          <p:cNvSpPr/>
          <p:nvPr/>
        </p:nvSpPr>
        <p:spPr>
          <a:xfrm>
            <a:off x="6310436" y="3573016"/>
            <a:ext cx="36004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1" name="Prostokąt zaokrąglony 10"/>
          <p:cNvSpPr/>
          <p:nvPr/>
        </p:nvSpPr>
        <p:spPr>
          <a:xfrm>
            <a:off x="6742484" y="2924944"/>
            <a:ext cx="432048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33772" y="4005064"/>
            <a:ext cx="496855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1400" dirty="0"/>
              <a:t>Zakładka </a:t>
            </a:r>
            <a:r>
              <a:rPr lang="pl-PL" sz="1400" b="1" dirty="0"/>
              <a:t>Pliki</a:t>
            </a:r>
            <a:r>
              <a:rPr lang="pl-PL" sz="1400" dirty="0"/>
              <a:t> umożliwia zarządzanie udostępnionymi plikami. </a:t>
            </a:r>
          </a:p>
          <a:p>
            <a:endParaRPr lang="pl-PL" sz="1400" dirty="0"/>
          </a:p>
          <a:p>
            <a:r>
              <a:rPr lang="pl-PL" sz="1400" dirty="0"/>
              <a:t>W celu pracy zespołowej nad plikiem, należy udostępniony plik otworzyć za pomocą funkcji, zaznaczonej na grafice obok kolorem czerwonym.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3" name="Obraz 1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02324" y="4149080"/>
            <a:ext cx="6444556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rostokąt zaokrąglony 15"/>
          <p:cNvSpPr/>
          <p:nvPr/>
        </p:nvSpPr>
        <p:spPr>
          <a:xfrm>
            <a:off x="10774932" y="4653136"/>
            <a:ext cx="936104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</p:spTree>
    <p:extLst>
      <p:ext uri="{BB962C8B-B14F-4D97-AF65-F5344CB8AC3E}">
        <p14:creationId xmlns:p14="http://schemas.microsoft.com/office/powerpoint/2010/main" val="29369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rysunek&#10;&#10;Opis wygenerowany automatycznie">
            <a:extLst>
              <a:ext uri="{FF2B5EF4-FFF2-40B4-BE49-F238E27FC236}">
                <a16:creationId xmlns:a16="http://schemas.microsoft.com/office/drawing/2014/main" xmlns="" id="{38CC58E8-2259-4C4C-A9AE-6633408BE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16632"/>
            <a:ext cx="1828800" cy="9144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2FBA142D-D266-4F91-AA0E-E78015E8D6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948" y="116632"/>
            <a:ext cx="1310547" cy="936104"/>
          </a:xfrm>
          <a:prstGeom prst="rect">
            <a:avLst/>
          </a:prstGeom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981844" y="2518738"/>
            <a:ext cx="972108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dirty="0"/>
              <a:t>Szczegółowe informacje dotyczące obsługi aplikacji Microsoft </a:t>
            </a:r>
            <a:r>
              <a:rPr lang="pl-PL" dirty="0" err="1"/>
              <a:t>Teams</a:t>
            </a:r>
            <a:r>
              <a:rPr lang="pl-PL" dirty="0"/>
              <a:t> znajdują się na stronie producenta:</a:t>
            </a:r>
          </a:p>
          <a:p>
            <a:pPr algn="ctr"/>
            <a:endParaRPr lang="pl-PL" dirty="0"/>
          </a:p>
          <a:p>
            <a:pPr algn="ctr"/>
            <a:r>
              <a:rPr lang="pl-PL" sz="2400" b="1" dirty="0"/>
              <a:t>https://go.microsoft.com/fwlink/?linkid=2008318</a:t>
            </a:r>
          </a:p>
          <a:p>
            <a:pPr algn="ctr"/>
            <a:endParaRPr lang="pl-PL" dirty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rysunek&#10;&#10;Opis wygenerowany automatycznie">
            <a:extLst>
              <a:ext uri="{FF2B5EF4-FFF2-40B4-BE49-F238E27FC236}">
                <a16:creationId xmlns:a16="http://schemas.microsoft.com/office/drawing/2014/main" xmlns="" id="{38CC58E8-2259-4C4C-A9AE-6633408BE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16632"/>
            <a:ext cx="1828800" cy="9144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2FBA142D-D266-4F91-AA0E-E78015E8D6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948" y="116632"/>
            <a:ext cx="1310547" cy="936104"/>
          </a:xfrm>
          <a:prstGeom prst="rect">
            <a:avLst/>
          </a:prstGeom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33772" y="1124744"/>
            <a:ext cx="115212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1400" dirty="0"/>
              <a:t>Aplikacja umożliwia tworzenie zespołów, w ramach których można realizować różnorodne zadania z wykorzystaniem większości narzędzi pakietu Office, a także </a:t>
            </a:r>
            <a:r>
              <a:rPr lang="pl-PL" sz="1400" dirty="0" err="1"/>
              <a:t>chatu</a:t>
            </a:r>
            <a:r>
              <a:rPr lang="pl-PL" sz="1400" dirty="0"/>
              <a:t> oraz połączeń głosowych i video. Poniżej znajduje się widok okna aplikacji z opisem przykładowych, dostępnych funkcji: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5899" y="1916832"/>
            <a:ext cx="9055937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69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rysunek&#10;&#10;Opis wygenerowany automatycznie">
            <a:extLst>
              <a:ext uri="{FF2B5EF4-FFF2-40B4-BE49-F238E27FC236}">
                <a16:creationId xmlns:a16="http://schemas.microsoft.com/office/drawing/2014/main" xmlns="" id="{38CC58E8-2259-4C4C-A9AE-6633408BE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16632"/>
            <a:ext cx="1828800" cy="9144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2FBA142D-D266-4F91-AA0E-E78015E8D6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948" y="116632"/>
            <a:ext cx="1310547" cy="936104"/>
          </a:xfrm>
          <a:prstGeom prst="rect">
            <a:avLst/>
          </a:prstGeom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33772" y="1124744"/>
            <a:ext cx="1152128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Nawigacja w aplikacji zrealizowana została za pomocą belki widocznej z lewej strony ekranu, zapewniającej dostęp do poszczególnych funkcji.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 </a:t>
            </a:r>
          </a:p>
          <a:p>
            <a:endParaRPr lang="pl-PL" dirty="0"/>
          </a:p>
          <a:p>
            <a:r>
              <a:rPr lang="pl-PL" dirty="0"/>
              <a:t>Pierwszą z zakładek jest </a:t>
            </a:r>
            <a:r>
              <a:rPr lang="pl-PL" b="1" dirty="0"/>
              <a:t>Aktywność</a:t>
            </a:r>
            <a:r>
              <a:rPr lang="pl-PL" dirty="0"/>
              <a:t>, zapewniająca dostęp do aktualnych informacji dotyczących działań innych użytkowników korzystających z aplikacji. </a:t>
            </a:r>
          </a:p>
          <a:p>
            <a:endParaRPr lang="pl-PL" dirty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0236" y="1988840"/>
            <a:ext cx="2376264" cy="2586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10236" y="5445224"/>
            <a:ext cx="2448272" cy="1012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69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rysunek&#10;&#10;Opis wygenerowany automatycznie">
            <a:extLst>
              <a:ext uri="{FF2B5EF4-FFF2-40B4-BE49-F238E27FC236}">
                <a16:creationId xmlns:a16="http://schemas.microsoft.com/office/drawing/2014/main" xmlns="" id="{38CC58E8-2259-4C4C-A9AE-6633408BE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16632"/>
            <a:ext cx="1828800" cy="9144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2FBA142D-D266-4F91-AA0E-E78015E8D6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948" y="116632"/>
            <a:ext cx="1310547" cy="936104"/>
          </a:xfrm>
          <a:prstGeom prst="rect">
            <a:avLst/>
          </a:prstGeom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33772" y="1268760"/>
            <a:ext cx="1152128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Zakładka </a:t>
            </a:r>
            <a:r>
              <a:rPr lang="pl-PL" b="1" dirty="0"/>
              <a:t>Czat</a:t>
            </a:r>
            <a:r>
              <a:rPr lang="pl-PL" dirty="0"/>
              <a:t> umożliwia prowadzenie konwersacji z innymi użytkownikami za pomocą funkcji </a:t>
            </a:r>
            <a:r>
              <a:rPr lang="pl-PL" dirty="0" err="1"/>
              <a:t>czatu</a:t>
            </a:r>
            <a:r>
              <a:rPr lang="pl-PL" dirty="0"/>
              <a:t>. Użytkownicy ci nie muszą być członkami żadnego z utworzonych zespołów. </a:t>
            </a:r>
          </a:p>
          <a:p>
            <a:r>
              <a:rPr lang="pl-PL" dirty="0"/>
              <a:t> 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W celu rozpoczęcia </a:t>
            </a:r>
            <a:r>
              <a:rPr lang="pl-PL" dirty="0" err="1"/>
              <a:t>czatu</a:t>
            </a:r>
            <a:r>
              <a:rPr lang="pl-PL" dirty="0"/>
              <a:t> należy skorzystać z pola wyszukiwania widocznego w górnej części ekranu wpisując nazwisko użytkownika lub w przypadku studentów, także numer indeksu </a:t>
            </a:r>
            <a:br>
              <a:rPr lang="pl-PL" dirty="0"/>
            </a:br>
            <a:r>
              <a:rPr lang="pl-PL" dirty="0"/>
              <a:t>w formacie s0xxxx. Można również skorzystać z widocznego obok pola wyszukiwania przycisku </a:t>
            </a:r>
            <a:r>
              <a:rPr lang="pl-PL" b="1" dirty="0"/>
              <a:t>Rozpocznij czat</a:t>
            </a:r>
            <a:r>
              <a:rPr lang="pl-PL" dirty="0"/>
              <a:t>.</a:t>
            </a:r>
          </a:p>
          <a:p>
            <a:endParaRPr lang="pl-PL" dirty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" name="Obraz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4212" y="2272510"/>
            <a:ext cx="3456384" cy="1444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az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5780" y="5589240"/>
            <a:ext cx="11233249" cy="292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69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rysunek&#10;&#10;Opis wygenerowany automatycznie">
            <a:extLst>
              <a:ext uri="{FF2B5EF4-FFF2-40B4-BE49-F238E27FC236}">
                <a16:creationId xmlns:a16="http://schemas.microsoft.com/office/drawing/2014/main" xmlns="" id="{38CC58E8-2259-4C4C-A9AE-6633408BE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16632"/>
            <a:ext cx="1828800" cy="9144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2FBA142D-D266-4F91-AA0E-E78015E8D6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948" y="116632"/>
            <a:ext cx="1310547" cy="936104"/>
          </a:xfrm>
          <a:prstGeom prst="rect">
            <a:avLst/>
          </a:prstGeom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33772" y="1278632"/>
            <a:ext cx="1152128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1600" dirty="0"/>
              <a:t>Zakładka </a:t>
            </a:r>
            <a:r>
              <a:rPr lang="pl-PL" sz="1600" b="1" dirty="0"/>
              <a:t>Zespoły </a:t>
            </a:r>
            <a:r>
              <a:rPr lang="pl-PL" sz="1600" dirty="0"/>
              <a:t>jest</a:t>
            </a:r>
            <a:r>
              <a:rPr lang="pl-PL" sz="1600" b="1" dirty="0"/>
              <a:t> </a:t>
            </a:r>
            <a:r>
              <a:rPr lang="pl-PL" sz="1600" dirty="0"/>
              <a:t>kluczową funkcjonalnością aplikacji i służy do tworzenia grup osób, zgromadzonych do wykonania pracy, np. grupy studentów mających wziąć udział w wykładzie. Zalecane jest tworzenie Zespołów „prywatnych” dzięki czemu dostęp do nich będą mieć tylko studenci wskazani przez twórcę Zespołu (czyli np. wykładowcę).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 </a:t>
            </a:r>
          </a:p>
          <a:p>
            <a:r>
              <a:rPr lang="pl-PL" sz="1600" dirty="0"/>
              <a:t>  </a:t>
            </a:r>
          </a:p>
          <a:p>
            <a:r>
              <a:rPr lang="pl-PL" sz="1600" dirty="0"/>
              <a:t>W ramach zespołów tworzone są kanały. Każdy kanał dotyczy określonego tematu, np. wydarzenia dotyczące zespołu, nazwa działu lub rozrywka. Kanały to miejsce, gdzie są prowadzone spotkania, odbywają się konwersacje i praca nad plikami, które można udostępniać w ramach grupy.</a:t>
            </a:r>
          </a:p>
          <a:p>
            <a:endParaRPr lang="pl-PL" sz="1600" dirty="0"/>
          </a:p>
          <a:p>
            <a:r>
              <a:rPr lang="pl-PL" sz="1600" dirty="0"/>
              <a:t>Karty w górnej części każdego kanału są połączone z ulubionymi plikami, aplikacjami i usługami.</a:t>
            </a:r>
          </a:p>
          <a:p>
            <a:endParaRPr lang="pl-PL" dirty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3" name="Obraz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8188" y="2348880"/>
            <a:ext cx="3744416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69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rysunek&#10;&#10;Opis wygenerowany automatycznie">
            <a:extLst>
              <a:ext uri="{FF2B5EF4-FFF2-40B4-BE49-F238E27FC236}">
                <a16:creationId xmlns:a16="http://schemas.microsoft.com/office/drawing/2014/main" xmlns="" id="{38CC58E8-2259-4C4C-A9AE-6633408BE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16632"/>
            <a:ext cx="1828800" cy="9144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2FBA142D-D266-4F91-AA0E-E78015E8D6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948" y="116632"/>
            <a:ext cx="1310547" cy="936104"/>
          </a:xfrm>
          <a:prstGeom prst="rect">
            <a:avLst/>
          </a:prstGeom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1052736"/>
            <a:ext cx="121888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400" b="1" dirty="0"/>
              <a:t>Tworzenie zespołu zajęć w usłudze Microsoft </a:t>
            </a:r>
            <a:r>
              <a:rPr lang="pl-PL" sz="2400" b="1" dirty="0" err="1"/>
              <a:t>Teams</a:t>
            </a:r>
            <a:endParaRPr lang="pl-PL" sz="2400" b="1" dirty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61764" y="1790814"/>
            <a:ext cx="1166529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Zespoły zajęć mają unikatowe uprawnienia i funkcje dla nauczycieli i uczniów. Jako właściciele zespołu nauczyciele przypisują i sprawdzają prace oraz tworzą kanały i pliki. Każdy zespół zajęć jest również połączony z własnym notesem zajęć w programie OneNote.</a:t>
            </a:r>
          </a:p>
          <a:p>
            <a:endParaRPr lang="pl-PL" dirty="0"/>
          </a:p>
          <a:p>
            <a:r>
              <a:rPr lang="pl-PL" dirty="0"/>
              <a:t>W ramach zespołu uczniowie mogą wykonywać następujące czynności:</a:t>
            </a:r>
          </a:p>
          <a:p>
            <a:endParaRPr lang="pl-PL" dirty="0"/>
          </a:p>
          <a:p>
            <a:pPr lvl="1">
              <a:buFont typeface="Wingdings" pitchFamily="2" charset="2"/>
              <a:buChar char="ü"/>
            </a:pPr>
            <a:r>
              <a:rPr lang="pl-PL" dirty="0"/>
              <a:t>Współpracowanie w kanałach roboczych grupy</a:t>
            </a:r>
          </a:p>
          <a:p>
            <a:pPr lvl="1">
              <a:buFont typeface="Wingdings" pitchFamily="2" charset="2"/>
              <a:buChar char="ü"/>
            </a:pPr>
            <a:r>
              <a:rPr lang="pl-PL" dirty="0"/>
              <a:t>Udostępnianie plików</a:t>
            </a:r>
          </a:p>
          <a:p>
            <a:pPr lvl="1">
              <a:buFont typeface="Wingdings" pitchFamily="2" charset="2"/>
              <a:buChar char="ü"/>
            </a:pPr>
            <a:r>
              <a:rPr lang="pl-PL" dirty="0"/>
              <a:t>Przesyłanie zadań</a:t>
            </a:r>
          </a:p>
        </p:txBody>
      </p:sp>
    </p:spTree>
    <p:extLst>
      <p:ext uri="{BB962C8B-B14F-4D97-AF65-F5344CB8AC3E}">
        <p14:creationId xmlns:p14="http://schemas.microsoft.com/office/powerpoint/2010/main" val="29369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rysunek&#10;&#10;Opis wygenerowany automatycznie">
            <a:extLst>
              <a:ext uri="{FF2B5EF4-FFF2-40B4-BE49-F238E27FC236}">
                <a16:creationId xmlns:a16="http://schemas.microsoft.com/office/drawing/2014/main" xmlns="" id="{38CC58E8-2259-4C4C-A9AE-6633408BE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16632"/>
            <a:ext cx="1828800" cy="9144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2FBA142D-D266-4F91-AA0E-E78015E8D6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948" y="116632"/>
            <a:ext cx="1310547" cy="936104"/>
          </a:xfrm>
          <a:prstGeom prst="rect">
            <a:avLst/>
          </a:prstGeom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1052736"/>
            <a:ext cx="121888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400" b="1" dirty="0"/>
              <a:t>Tworzenie zespołu zajęć w usłudze Microsoft </a:t>
            </a:r>
            <a:r>
              <a:rPr lang="pl-PL" sz="2400" b="1" dirty="0" err="1"/>
              <a:t>Teams</a:t>
            </a:r>
            <a:endParaRPr lang="pl-PL" sz="2400" b="1" dirty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" name="Obraz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8228" y="4221088"/>
            <a:ext cx="3240360" cy="2122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7828" y="2924944"/>
            <a:ext cx="10357595" cy="917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37828" y="1790814"/>
            <a:ext cx="103691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Wybierz zakładkę </a:t>
            </a:r>
            <a:r>
              <a:rPr lang="pl-PL" b="1" dirty="0"/>
              <a:t>Zespoły</a:t>
            </a:r>
            <a:r>
              <a:rPr lang="pl-PL" dirty="0"/>
              <a:t> w lewym obszarze nawigacji, aby wyświetlić zespoły. Następnie skorzystaj z przycisku </a:t>
            </a:r>
            <a:r>
              <a:rPr lang="pl-PL" b="1" dirty="0"/>
              <a:t>Dołącz do zespołu lub utwórz nowy</a:t>
            </a:r>
            <a:r>
              <a:rPr lang="pl-PL" dirty="0"/>
              <a:t>, a następnie z przycisku</a:t>
            </a:r>
            <a:r>
              <a:rPr lang="pl-PL" b="1" dirty="0"/>
              <a:t> Utwórz zespół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9406780" y="2924944"/>
            <a:ext cx="165618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1" name="Prostokąt 10"/>
          <p:cNvSpPr/>
          <p:nvPr/>
        </p:nvSpPr>
        <p:spPr>
          <a:xfrm>
            <a:off x="4870276" y="4725144"/>
            <a:ext cx="1440160" cy="1368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</p:spTree>
    <p:extLst>
      <p:ext uri="{BB962C8B-B14F-4D97-AF65-F5344CB8AC3E}">
        <p14:creationId xmlns:p14="http://schemas.microsoft.com/office/powerpoint/2010/main" val="29369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rysunek&#10;&#10;Opis wygenerowany automatycznie">
            <a:extLst>
              <a:ext uri="{FF2B5EF4-FFF2-40B4-BE49-F238E27FC236}">
                <a16:creationId xmlns:a16="http://schemas.microsoft.com/office/drawing/2014/main" xmlns="" id="{38CC58E8-2259-4C4C-A9AE-6633408BE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16632"/>
            <a:ext cx="1828800" cy="9144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2FBA142D-D266-4F91-AA0E-E78015E8D6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948" y="116632"/>
            <a:ext cx="1310547" cy="936104"/>
          </a:xfrm>
          <a:prstGeom prst="rect">
            <a:avLst/>
          </a:prstGeom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1052736"/>
            <a:ext cx="121888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400" b="1" dirty="0"/>
              <a:t>Tworzenie zespołu zajęć w usłudze Microsoft </a:t>
            </a:r>
            <a:r>
              <a:rPr lang="pl-PL" sz="2400" b="1" dirty="0" err="1"/>
              <a:t>Teams</a:t>
            </a:r>
            <a:endParaRPr lang="pl-PL" sz="2400" b="1" dirty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37828" y="1790814"/>
            <a:ext cx="10369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Jako typ zespołu wybierz pozycję </a:t>
            </a:r>
            <a:r>
              <a:rPr lang="pl-PL" b="1" dirty="0"/>
              <a:t>Zajęcia</a:t>
            </a:r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0436" y="1628800"/>
            <a:ext cx="5083100" cy="2256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Prostokąt 10"/>
          <p:cNvSpPr/>
          <p:nvPr/>
        </p:nvSpPr>
        <p:spPr>
          <a:xfrm>
            <a:off x="6454452" y="1988840"/>
            <a:ext cx="1152128" cy="1440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981844" y="4293096"/>
            <a:ext cx="48245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Wprowadź nazwę i opcjonalny opis zespołu zajęć, a następnie wybierz pozycję </a:t>
            </a:r>
            <a:r>
              <a:rPr lang="pl-PL" b="1" dirty="0"/>
              <a:t>Dalej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4452" y="4005064"/>
            <a:ext cx="4740003" cy="2684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rostokąt 9"/>
          <p:cNvSpPr/>
          <p:nvPr/>
        </p:nvSpPr>
        <p:spPr>
          <a:xfrm>
            <a:off x="10270876" y="6237312"/>
            <a:ext cx="648072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</p:spTree>
    <p:extLst>
      <p:ext uri="{BB962C8B-B14F-4D97-AF65-F5344CB8AC3E}">
        <p14:creationId xmlns:p14="http://schemas.microsoft.com/office/powerpoint/2010/main" val="29369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rysunek&#10;&#10;Opis wygenerowany automatycznie">
            <a:extLst>
              <a:ext uri="{FF2B5EF4-FFF2-40B4-BE49-F238E27FC236}">
                <a16:creationId xmlns:a16="http://schemas.microsoft.com/office/drawing/2014/main" xmlns="" id="{38CC58E8-2259-4C4C-A9AE-6633408BE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16632"/>
            <a:ext cx="1828800" cy="9144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2FBA142D-D266-4F91-AA0E-E78015E8D6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948" y="116632"/>
            <a:ext cx="1310547" cy="936104"/>
          </a:xfrm>
          <a:prstGeom prst="rect">
            <a:avLst/>
          </a:prstGeom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1052736"/>
            <a:ext cx="121888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400" b="1" dirty="0"/>
              <a:t>Tworzenie zespołu zajęć w usłudze Microsoft </a:t>
            </a:r>
            <a:r>
              <a:rPr lang="pl-PL" sz="2400" b="1" dirty="0" err="1"/>
              <a:t>Teams</a:t>
            </a:r>
            <a:endParaRPr lang="pl-PL" sz="2400" b="1" dirty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37828" y="1790814"/>
            <a:ext cx="532859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Następnie w zakładkach Uczniowie/Nauczyciele można dodać członków zespołu. Na etapie tworzenia jest to opcjonalne – członków zespołu można dodać również później.</a:t>
            </a:r>
          </a:p>
          <a:p>
            <a:endParaRPr lang="pl-PL" dirty="0"/>
          </a:p>
          <a:p>
            <a:r>
              <a:rPr lang="pl-PL" dirty="0"/>
              <a:t>Wyszukiwanie członków może się odbywać po nazwisku, a w przypadku studentów także po numerze indeksu.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2445" y="1700809"/>
            <a:ext cx="4464495" cy="277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6526460" y="2060848"/>
            <a:ext cx="115212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</p:spTree>
    <p:extLst>
      <p:ext uri="{BB962C8B-B14F-4D97-AF65-F5344CB8AC3E}">
        <p14:creationId xmlns:p14="http://schemas.microsoft.com/office/powerpoint/2010/main" val="29369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Prezentacja Świat 16: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26001824_TF02804891" id="{B2D6E289-8795-4B27-95B5-76CD73673DDC}" vid="{1304A7A3-77EF-4781-867C-2700935B9F0E}"/>
    </a:ext>
  </a:extLst>
</a:theme>
</file>

<file path=ppt/theme/theme2.xml><?xml version="1.0" encoding="utf-8"?>
<a:theme xmlns:a="http://schemas.openxmlformats.org/drawingml/2006/main" name="Motyw pakietu Offic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Seria map świata, prezentacja Świat (panoramiczna)</Template>
  <TotalTime>1640</TotalTime>
  <Words>753</Words>
  <Application>Microsoft Office PowerPoint</Application>
  <PresentationFormat>Niestandardowy</PresentationFormat>
  <Paragraphs>139</Paragraphs>
  <Slides>16</Slides>
  <Notes>16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Prezentacja Świat 16:9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 Tytuł</dc:title>
  <dc:creator>Małgorzata Hys</dc:creator>
  <cp:lastModifiedBy>wum</cp:lastModifiedBy>
  <cp:revision>28</cp:revision>
  <dcterms:created xsi:type="dcterms:W3CDTF">2020-03-20T10:22:56Z</dcterms:created>
  <dcterms:modified xsi:type="dcterms:W3CDTF">2020-04-29T19:36:45Z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